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FFDC8-7116-4D23-A524-05AF5BB6C80D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E49C8-D6CA-41D6-8F08-CBCE615CA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230BA-6095-45B6-A625-BC93B6157F8F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DD914-9610-47EE-AA48-5C20C92C7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41277-B35E-429D-888A-C93467127A08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2CE8-E10E-49E6-9A74-4148580E3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0825C-1804-4873-9DE1-481B1BDCEF4C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FAA96-95F2-4712-8D86-E2E75B849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11048-7534-4AD3-A153-78F94FBD6907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F8F3-85F0-48DA-926C-28D38C2A4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1AE5-14A6-46B8-BF39-DAAE8BF028C2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57058-2464-47A3-A057-03ED1E1B8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ADEB-D962-4D57-88C2-9768725397F2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6ECB-BF67-4FC9-8A3C-AE1FBF023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FA78-01DA-4F47-AB83-80E28AF3B52F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FF5AF-F6B4-4CE1-B0FE-5D02A7F3B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EA3F-9778-488F-86BA-90C97CA554F2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F94A-5F07-4F29-9FF1-5FA681055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7038F-F845-4981-8953-A7D91239593A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945E2-B294-4B12-AE3B-8BD5626EE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0E603-4F74-4900-8792-BB0941AD22D5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D7D9-EFE9-4AEA-94E5-EE6DC0FC8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Капля 7"/>
          <p:cNvSpPr/>
          <p:nvPr userDrawn="1"/>
        </p:nvSpPr>
        <p:spPr>
          <a:xfrm rot="16200000">
            <a:off x="1165312" y="-1057808"/>
            <a:ext cx="6597352" cy="8712968"/>
          </a:xfrm>
          <a:prstGeom prst="teardrop">
            <a:avLst/>
          </a:prstGeom>
          <a:solidFill>
            <a:schemeClr val="accent6">
              <a:lumMod val="20000"/>
              <a:lumOff val="80000"/>
            </a:schemeClr>
          </a:solidFill>
          <a:ln w="215900" cmpd="thickThin">
            <a:gradFill flip="none" rotWithShape="1"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path path="circle">
                <a:fillToRect t="100000" r="100000"/>
              </a:path>
              <a:tileRect l="-100000" b="-100000"/>
            </a:gradFill>
            <a:prstDash val="soli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9" name="Рисунок 9" descr="69415873_06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27575"/>
            <a:ext cx="199072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4197EB-EBAD-4069-82A0-1E02B6CAB415}" type="datetimeFigureOut">
              <a:rPr lang="ru-RU"/>
              <a:pPr>
                <a:defRPr/>
              </a:pPr>
              <a:t>12.11.2023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8A0A52-AB21-4311-A1FE-3A8D4EE8CB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6" name="Рисунок 8" descr="69415856_05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40625" y="4581525"/>
            <a:ext cx="1603375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5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2513" y="0"/>
            <a:ext cx="1741487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1.doc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75656" y="1844824"/>
            <a:ext cx="6335386" cy="3310627"/>
            <a:chOff x="1414706" y="2420888"/>
            <a:chExt cx="5799137" cy="3171865"/>
          </a:xfrm>
        </p:grpSpPr>
        <p:sp>
          <p:nvSpPr>
            <p:cNvPr id="3" name="TextBox 2"/>
            <p:cNvSpPr txBox="1"/>
            <p:nvPr/>
          </p:nvSpPr>
          <p:spPr>
            <a:xfrm>
              <a:off x="1414706" y="4973512"/>
              <a:ext cx="5799137" cy="61924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err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Потеральская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 </a:t>
              </a:r>
              <a:r>
                <a:rPr lang="ru-RU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Юлия Александровна</a:t>
              </a: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МАДОУ </a:t>
              </a:r>
              <a:r>
                <a:rPr lang="ru-RU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№28 г.Армавир</a:t>
              </a:r>
              <a:endPara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65547" y="2420888"/>
              <a:ext cx="169095" cy="97309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endParaRPr lang="ru-RU" sz="6000" b="1" dirty="0">
                <a:ln w="10541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899592" y="1772816"/>
            <a:ext cx="51681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Мастер-класс </a:t>
            </a:r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для родителей для успешной адаптации в ДОУ</a:t>
            </a:r>
          </a:p>
          <a:p>
            <a:pPr algn="ctr"/>
            <a:r>
              <a:rPr lang="ru-RU" sz="3600" dirty="0" smtClean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«</a:t>
            </a:r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Придумай сказку» 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12776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/>
              <a:t>Цель: </a:t>
            </a:r>
            <a:r>
              <a:rPr lang="ru-RU" sz="2400" i="1" dirty="0"/>
              <a:t>научить </a:t>
            </a:r>
            <a:r>
              <a:rPr lang="ru-RU" sz="2400" i="1" dirty="0" smtClean="0"/>
              <a:t>родителей </a:t>
            </a:r>
            <a:r>
              <a:rPr lang="ru-RU" sz="2400" i="1" dirty="0"/>
              <a:t>составлять сказки по проблемам, связанных с </a:t>
            </a:r>
            <a:r>
              <a:rPr lang="ru-RU" sz="2400" i="1" dirty="0" smtClean="0"/>
              <a:t>адаптацией детей </a:t>
            </a:r>
            <a:r>
              <a:rPr lang="ru-RU" sz="2400" i="1" dirty="0"/>
              <a:t>дошкольного возраста.</a:t>
            </a:r>
          </a:p>
          <a:p>
            <a:pPr algn="ctr"/>
            <a:r>
              <a:rPr lang="ru-RU" sz="2400" b="1" i="1" dirty="0"/>
              <a:t>Задачи:</a:t>
            </a:r>
            <a:r>
              <a:rPr lang="ru-RU" sz="2400" i="1" dirty="0"/>
              <a:t> </a:t>
            </a:r>
          </a:p>
          <a:p>
            <a:pPr algn="ctr">
              <a:buFont typeface="+mj-lt"/>
              <a:buAutoNum type="arabicPeriod"/>
            </a:pPr>
            <a:r>
              <a:rPr lang="ru-RU" sz="2400" i="1" dirty="0"/>
              <a:t>Вовлекать </a:t>
            </a:r>
            <a:r>
              <a:rPr lang="ru-RU" sz="2400" i="1" dirty="0" smtClean="0"/>
              <a:t>родителей </a:t>
            </a:r>
            <a:r>
              <a:rPr lang="ru-RU" sz="2400" i="1" dirty="0"/>
              <a:t>в активную познавательную деятельность.</a:t>
            </a:r>
          </a:p>
          <a:p>
            <a:pPr algn="ctr">
              <a:buFont typeface="+mj-lt"/>
              <a:buAutoNum type="arabicPeriod"/>
            </a:pPr>
            <a:r>
              <a:rPr lang="ru-RU" sz="2400" i="1" dirty="0"/>
              <a:t>Показать методы и приемы работы со сказкой.</a:t>
            </a:r>
          </a:p>
          <a:p>
            <a:pPr algn="ctr">
              <a:buFont typeface="+mj-lt"/>
              <a:buAutoNum type="arabicPeriod"/>
            </a:pPr>
            <a:r>
              <a:rPr lang="ru-RU" sz="2400" i="1" dirty="0"/>
              <a:t>Совершенствовать умение рефлексировать.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7571184" cy="4785395"/>
          </a:xfrm>
        </p:spPr>
        <p:txBody>
          <a:bodyPr rtlCol="0"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800" b="1" dirty="0" err="1"/>
              <a:t>Актуалность</a:t>
            </a:r>
            <a:r>
              <a:rPr lang="ru-RU" sz="2800" b="1" dirty="0"/>
              <a:t>.</a:t>
            </a:r>
          </a:p>
          <a:p>
            <a:r>
              <a:rPr lang="ru-RU" sz="2800" dirty="0"/>
              <a:t>     Многие ли взрослые задумывались над тем: зачем нужны сказки? Обычно детям читают сказки потому, что это традиция, потому, что это нравится детям. Но что же дают сказки ребенку? Сказка – это передача детям народной мудрости, не всегда очевидной для взрослых, но понятной ребенку. </a:t>
            </a:r>
          </a:p>
          <a:p>
            <a:r>
              <a:rPr lang="ru-RU" sz="2800" dirty="0"/>
              <a:t>     Сказка помогает решить  многие психологические проблемы. Когда взрослый придумывает сказку для своего ребенка, у него появляется шанс внушить своему малышу что-то важное. </a:t>
            </a:r>
          </a:p>
          <a:p>
            <a:r>
              <a:rPr lang="ru-RU" sz="2800" dirty="0"/>
              <a:t>     В практике часто приходится сталкиваться с тем, что не всегда можно подобрать сказку для конкретного ребенка по его проблеме, поэтому приходиться сочинять сказки самим.</a:t>
            </a:r>
          </a:p>
          <a:p>
            <a:r>
              <a:rPr lang="ru-RU" sz="2800" dirty="0"/>
              <a:t>  Если вы сами начнете сочинять сказки, то заметите, что это занятие благотворно сказывается на психическом здоровье, развивает способность видеть даже в самой сложной ситуации позитивную сторону.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59766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того, чтобы сказка или история обрела силу и оказала помощь, необходимо придерживаться определенных правил ее создания:</a:t>
            </a:r>
          </a:p>
          <a:p>
            <a:r>
              <a:rPr lang="ru-RU" dirty="0"/>
              <a:t>1). Сказка должна быть в чем-то идентична проблеме ребенка.</a:t>
            </a:r>
          </a:p>
          <a:p>
            <a:r>
              <a:rPr lang="ru-RU" dirty="0"/>
              <a:t>2). Сказка должна предлагать замещающий опыт, используя который ребенок может сделать новый выбор при решении своей проблемы.</a:t>
            </a:r>
          </a:p>
          <a:p>
            <a:r>
              <a:rPr lang="ru-RU" dirty="0"/>
              <a:t>3). Сказочный сюжет должен разворачиваться в определенной последовательности:</a:t>
            </a:r>
          </a:p>
        </p:txBody>
      </p:sp>
    </p:spTree>
    <p:extLst>
      <p:ext uri="{BB962C8B-B14F-4D97-AF65-F5344CB8AC3E}">
        <p14:creationId xmlns:p14="http://schemas.microsoft.com/office/powerpoint/2010/main" val="1971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920727"/>
              </p:ext>
            </p:extLst>
          </p:nvPr>
        </p:nvGraphicFramePr>
        <p:xfrm>
          <a:off x="898525" y="693738"/>
          <a:ext cx="7078663" cy="471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4" imgW="7147972" imgH="4744917" progId="Word.Document.12">
                  <p:embed/>
                </p:oleObj>
              </mc:Choice>
              <mc:Fallback>
                <p:oleObj name="Документ" r:id="rId4" imgW="7147972" imgH="47449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8525" y="693738"/>
                        <a:ext cx="7078663" cy="471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845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052736"/>
            <a:ext cx="69847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Сказку лучше рассказывать вечером .</a:t>
            </a:r>
            <a:endParaRPr lang="ru-RU" dirty="0"/>
          </a:p>
          <a:p>
            <a:r>
              <a:rPr lang="ru-RU" dirty="0"/>
              <a:t>Для наибольшего эффекта сказку лучше рассказывать,</a:t>
            </a:r>
          </a:p>
          <a:p>
            <a:r>
              <a:rPr lang="ru-RU" dirty="0"/>
              <a:t>соблюдая следующие условия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Взять для обыгрывания любимые игрушки.</a:t>
            </a:r>
            <a:endParaRPr lang="ru-RU" dirty="0"/>
          </a:p>
          <a:p>
            <a:r>
              <a:rPr lang="ru-RU" dirty="0"/>
              <a:t>- при </a:t>
            </a:r>
            <a:r>
              <a:rPr lang="ru-RU" dirty="0" smtClean="0"/>
              <a:t>рассказывании </a:t>
            </a:r>
            <a:r>
              <a:rPr lang="ru-RU" dirty="0"/>
              <a:t>должны передаваться подлинные эмоции и чувства;</a:t>
            </a:r>
          </a:p>
          <a:p>
            <a:r>
              <a:rPr lang="ru-RU" dirty="0"/>
              <a:t>- во </a:t>
            </a:r>
            <a:r>
              <a:rPr lang="ru-RU" dirty="0" smtClean="0"/>
              <a:t>рассказывания </a:t>
            </a:r>
            <a:r>
              <a:rPr lang="ru-RU" dirty="0"/>
              <a:t>следует расположиться перед ребенком так, чтобы он смог видеть лицо </a:t>
            </a:r>
            <a:r>
              <a:rPr lang="ru-RU" dirty="0" smtClean="0"/>
              <a:t>и </a:t>
            </a:r>
            <a:r>
              <a:rPr lang="ru-RU" dirty="0"/>
              <a:t>наблюдать за жестами, мимикой, выражением его глаз, обмениваться с ним взглядами;</a:t>
            </a:r>
          </a:p>
          <a:p>
            <a:r>
              <a:rPr lang="ru-RU" dirty="0"/>
              <a:t>- нельзя допускать затянувшихся пауз. Сказка плавно льется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156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Всем большое спасибо за работу. Я хочу закончить наш мастер-класс словами Жана Жака Руссо:</a:t>
            </a:r>
          </a:p>
          <a:p>
            <a:pPr algn="ctr"/>
            <a:r>
              <a:rPr lang="ru-RU" dirty="0"/>
              <a:t>Вы – талантливы все!</a:t>
            </a:r>
          </a:p>
        </p:txBody>
      </p:sp>
    </p:spTree>
    <p:extLst>
      <p:ext uri="{BB962C8B-B14F-4D97-AF65-F5344CB8AC3E}">
        <p14:creationId xmlns:p14="http://schemas.microsoft.com/office/powerpoint/2010/main" val="341010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95288" y="332656"/>
            <a:ext cx="7272585" cy="6093544"/>
            <a:chOff x="395288" y="332656"/>
            <a:chExt cx="7272585" cy="6093544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395288" y="333375"/>
              <a:ext cx="7272337" cy="609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Вы можете использовать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данное оформление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для создания своих презентаций,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но в своей презентации вы должны указать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источник шаблона: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Фокина Лидия Петровна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учитель начальных классов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МКОУ «СОШ ст. Евсино»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err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Искитимского</a:t>
              </a: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 района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Новосибирской области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268538" y="5013325"/>
              <a:ext cx="374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>
                  <a:latin typeface="Monotype Corsiva" pitchFamily="66" charset="0"/>
                </a:rPr>
                <a:t>Сайт: </a:t>
              </a:r>
              <a:r>
                <a:rPr lang="ru-RU" sz="2800" b="1" i="1">
                  <a:latin typeface="Monotype Corsiva" pitchFamily="66" charset="0"/>
                  <a:hlinkClick r:id="rId2"/>
                </a:rPr>
                <a:t>http://pedsovet.su/</a:t>
              </a:r>
              <a:r>
                <a:rPr lang="ru-RU" sz="2800">
                  <a:latin typeface="Monotype Corsiva" pitchFamily="66" charset="0"/>
                </a:rPr>
                <a:t> </a:t>
              </a: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395536" y="332656"/>
              <a:ext cx="7272337" cy="6092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Вы можете использовать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данное оформление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для создания своих презентаций,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но в своей презентации вы должны указать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dirty="0">
                  <a:latin typeface="Monotype Corsiva" pitchFamily="66" charset="0"/>
                  <a:cs typeface="+mn-cs"/>
                </a:rPr>
                <a:t>источник шаблона: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Фокина Лидия Петровна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учитель начальных классов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МКОУ «СОШ ст. Евсино»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 err="1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Искитимского</a:t>
              </a: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 района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6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  <a:cs typeface="+mn-cs"/>
                </a:rPr>
                <a:t>Новосибирской области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Monotype Corsiva" pitchFamily="66" charset="0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i="1" dirty="0">
                <a:latin typeface="Monotype Corsiva" pitchFamily="66" charset="0"/>
                <a:cs typeface="+mn-cs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268786" y="5012606"/>
              <a:ext cx="3743325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 dirty="0">
                  <a:latin typeface="Monotype Corsiva" pitchFamily="66" charset="0"/>
                </a:rPr>
                <a:t>Сайт: </a:t>
              </a:r>
              <a:r>
                <a:rPr lang="ru-RU" sz="2800" b="1" i="1" dirty="0">
                  <a:latin typeface="Monotype Corsiva" pitchFamily="66" charset="0"/>
                  <a:hlinkClick r:id="rId2"/>
                </a:rPr>
                <a:t>http://pedsovet.su/</a:t>
              </a:r>
              <a:r>
                <a:rPr lang="ru-RU" sz="2800" dirty="0">
                  <a:latin typeface="Monotype Corsiva" pitchFamily="66" charset="0"/>
                </a:rPr>
                <a:t> 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4</Template>
  <TotalTime>32</TotalTime>
  <Words>298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Monotype Corsiva</vt:lpstr>
      <vt:lpstr>Times New Roman</vt:lpstr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2022-10-12T08:45:01Z</dcterms:created>
  <dcterms:modified xsi:type="dcterms:W3CDTF">2023-11-12T16:31:18Z</dcterms:modified>
</cp:coreProperties>
</file>